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notesMasterIdLst>
    <p:notesMasterId r:id="rId17"/>
  </p:notesMasterIdLst>
  <p:sldIdLst>
    <p:sldId id="532" r:id="rId2"/>
    <p:sldId id="466" r:id="rId3"/>
    <p:sldId id="535" r:id="rId4"/>
    <p:sldId id="547" r:id="rId5"/>
    <p:sldId id="533" r:id="rId6"/>
    <p:sldId id="537" r:id="rId7"/>
    <p:sldId id="538" r:id="rId8"/>
    <p:sldId id="539" r:id="rId9"/>
    <p:sldId id="545" r:id="rId10"/>
    <p:sldId id="542" r:id="rId11"/>
    <p:sldId id="541" r:id="rId12"/>
    <p:sldId id="543" r:id="rId13"/>
    <p:sldId id="546" r:id="rId14"/>
    <p:sldId id="548" r:id="rId15"/>
    <p:sldId id="54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A0000"/>
    <a:srgbClr val="66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21" autoAdjust="0"/>
  </p:normalViewPr>
  <p:slideViewPr>
    <p:cSldViewPr>
      <p:cViewPr>
        <p:scale>
          <a:sx n="66" d="100"/>
          <a:sy n="66" d="100"/>
        </p:scale>
        <p:origin x="-1140" y="-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B0F0">
                  <a:alpha val="47000"/>
                </a:srgbClr>
              </a:solidFill>
            </c:spPr>
          </c:dPt>
          <c:dPt>
            <c:idx val="1"/>
            <c:bubble3D val="0"/>
            <c:spPr>
              <a:solidFill>
                <a:srgbClr val="00B050">
                  <a:alpha val="60000"/>
                </a:srgbClr>
              </a:solidFill>
            </c:spPr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</c:v>
                </c:pt>
                <c:pt idx="1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AE00F-B158-4FA6-B259-98E07825FA7B}" type="datetimeFigureOut">
              <a:rPr lang="en-US" smtClean="0"/>
              <a:pPr/>
              <a:t>6/19/2017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B28BD-96BD-4036-AE3D-9572FEB74D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8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B6F1D-0526-4D5B-B52B-AC752335A9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47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88EC2-4204-48E7-9C2E-E8CCC8C72B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68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https://www.everydayhealth.com.tw/article/10750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B6F1D-0526-4D5B-B52B-AC752335A9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45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2FE8-4125-47BE-9B34-C3A7D10704A9}" type="datetimeFigureOut">
              <a:rPr lang="en-US" smtClean="0"/>
              <a:pPr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FD42-D177-4117-9BB7-B13ECE2684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14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2FE8-4125-47BE-9B34-C3A7D10704A9}" type="datetimeFigureOut">
              <a:rPr lang="en-US" smtClean="0"/>
              <a:pPr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FD42-D177-4117-9BB7-B13ECE2684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50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2FE8-4125-47BE-9B34-C3A7D10704A9}" type="datetimeFigureOut">
              <a:rPr lang="en-US" smtClean="0"/>
              <a:pPr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FD42-D177-4117-9BB7-B13ECE2684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0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2FE8-4125-47BE-9B34-C3A7D10704A9}" type="datetimeFigureOut">
              <a:rPr lang="en-US" smtClean="0"/>
              <a:pPr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FD42-D177-4117-9BB7-B13ECE2684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63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2FE8-4125-47BE-9B34-C3A7D10704A9}" type="datetimeFigureOut">
              <a:rPr lang="en-US" smtClean="0"/>
              <a:pPr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FD42-D177-4117-9BB7-B13ECE2684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7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2FE8-4125-47BE-9B34-C3A7D10704A9}" type="datetimeFigureOut">
              <a:rPr lang="en-US" smtClean="0"/>
              <a:pPr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FD42-D177-4117-9BB7-B13ECE2684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75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2FE8-4125-47BE-9B34-C3A7D10704A9}" type="datetimeFigureOut">
              <a:rPr lang="en-US" smtClean="0"/>
              <a:pPr/>
              <a:t>6/19/2017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FD42-D177-4117-9BB7-B13ECE2684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7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2FE8-4125-47BE-9B34-C3A7D10704A9}" type="datetimeFigureOut">
              <a:rPr lang="en-US" smtClean="0"/>
              <a:pPr/>
              <a:t>6/19/2017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FD42-D177-4117-9BB7-B13ECE2684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6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2FE8-4125-47BE-9B34-C3A7D10704A9}" type="datetimeFigureOut">
              <a:rPr lang="en-US" smtClean="0"/>
              <a:pPr/>
              <a:t>6/19/2017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FD42-D177-4117-9BB7-B13ECE2684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30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2FE8-4125-47BE-9B34-C3A7D10704A9}" type="datetimeFigureOut">
              <a:rPr lang="en-US" smtClean="0"/>
              <a:pPr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FD42-D177-4117-9BB7-B13ECE2684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83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2FE8-4125-47BE-9B34-C3A7D10704A9}" type="datetimeFigureOut">
              <a:rPr lang="en-US" smtClean="0"/>
              <a:pPr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FD42-D177-4117-9BB7-B13ECE2684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90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E2FE8-4125-47BE-9B34-C3A7D10704A9}" type="datetimeFigureOut">
              <a:rPr lang="en-US" smtClean="0"/>
              <a:pPr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BFD42-D177-4117-9BB7-B13ECE2684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6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>
            <a:noAutofit/>
          </a:bodyPr>
          <a:lstStyle/>
          <a:p>
            <a:r>
              <a:rPr lang="zh-TW" altLang="en-US" sz="4000" b="1" dirty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全城走</a:t>
            </a:r>
            <a:r>
              <a:rPr lang="zh-TW" altLang="en-US" sz="40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飲筒</a:t>
            </a:r>
            <a:r>
              <a:rPr lang="en-US" altLang="zh-TW" sz="32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/>
            </a:r>
            <a:br>
              <a:rPr lang="en-US" altLang="zh-TW" sz="32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</a:br>
            <a:r>
              <a:rPr lang="en-US" sz="36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No straw</a:t>
            </a:r>
            <a:r>
              <a:rPr lang="en-US" altLang="zh-TW" sz="36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,</a:t>
            </a:r>
            <a:r>
              <a:rPr lang="zh-TW" altLang="en-US" sz="36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 </a:t>
            </a:r>
            <a:r>
              <a:rPr lang="en-US" altLang="zh-TW" sz="36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thanks!</a:t>
            </a:r>
            <a:r>
              <a:rPr lang="en-US" sz="28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/>
            </a:r>
            <a:br>
              <a:rPr lang="en-US" sz="28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</a:br>
            <a:endParaRPr lang="en-US" sz="2000" b="1" dirty="0">
              <a:solidFill>
                <a:schemeClr val="accent5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2050" name="Picture 2" descr="Q:\OPCF-Share\Communication\Promotional Campaigns\2017 - No Straw Campaign\KV\Logo\NoStraw logo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15200" y="0"/>
            <a:ext cx="1618488" cy="157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Q:\OPCF-Share\Administration\Logo\OPCFHK\OPCF die cut png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4321"/>
            <a:ext cx="1764215" cy="144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candy.gw.lee\Desktop\18835743_10154838866484296_595308333465625287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590800"/>
            <a:ext cx="11773221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33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" y="3886200"/>
            <a:ext cx="27849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來自陸上活動 </a:t>
            </a:r>
            <a:r>
              <a:rPr lang="en-US" sz="32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Land-based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86948" y="2077517"/>
            <a:ext cx="297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來自海上活動 </a:t>
            </a:r>
            <a:r>
              <a:rPr lang="en-US" altLang="zh-TW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Sea-based</a:t>
            </a:r>
            <a:endParaRPr lang="en-US" sz="3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253425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海洋垃圾的來源 </a:t>
            </a:r>
            <a:r>
              <a:rPr lang="en-US" sz="32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Sources of marine debris</a:t>
            </a:r>
            <a:endParaRPr lang="en-US" sz="3200" b="1" dirty="0">
              <a:solidFill>
                <a:schemeClr val="accent5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267643645"/>
              </p:ext>
            </p:extLst>
          </p:nvPr>
        </p:nvGraphicFramePr>
        <p:xfrm>
          <a:off x="1676400" y="1600200"/>
          <a:ext cx="5791200" cy="386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71091" y="3657600"/>
            <a:ext cx="1424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60-80%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1291" y="2895600"/>
            <a:ext cx="1424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20-40%</a:t>
            </a:r>
            <a:endParaRPr lang="en-US" sz="2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 descr="Q:\OPCF-Share\Community_Education\HSC Rearing Programme\HSC selected Photos\Razor Clam Digging_ShuiHau_CandyLe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714" y="2077517"/>
            <a:ext cx="2360371" cy="158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6985" y="3305671"/>
            <a:ext cx="237172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01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OPCF\Marine_Debris_Photos\Plastics_in_Elmo_rescued_green_turtle_Jan20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7" t="28359" b="35821"/>
          <a:stretch/>
        </p:blipFill>
        <p:spPr bwMode="auto">
          <a:xfrm>
            <a:off x="4572000" y="647700"/>
            <a:ext cx="4629629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10311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對環境的禍害 </a:t>
            </a:r>
            <a:r>
              <a:rPr lang="en-US" sz="32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Impacts on the environment</a:t>
            </a:r>
            <a:endParaRPr lang="en-US" sz="3200" b="1" dirty="0">
              <a:solidFill>
                <a:schemeClr val="accent5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 descr="F:\OPCF\Marine_Debris_Photos\IMG_20150513_15114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7700"/>
            <a:ext cx="4572000" cy="33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653534"/>
            <a:ext cx="4572000" cy="646331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在海龜腸胃裏發現的漁網</a:t>
            </a:r>
            <a:endParaRPr lang="en-US" altLang="zh-TW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/>
            <a:r>
              <a:rPr lang="en-US" altLang="zh-TW" dirty="0" smtClean="0">
                <a:solidFill>
                  <a:schemeClr val="bg1"/>
                </a:solidFill>
                <a:ea typeface="微軟正黑體" pitchFamily="34" charset="-120"/>
              </a:rPr>
              <a:t>Fishing net found in intestine in sea turtle</a:t>
            </a:r>
            <a:endParaRPr lang="en-US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pic>
        <p:nvPicPr>
          <p:cNvPr id="2052" name="Picture 4" descr="Q:\OPCF-Share\Community_Education\Con_Day\2017\Panels and design\Design from &amp;dear\Info panel photos\S_511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3695700"/>
            <a:ext cx="47244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3963"/>
          <a:stretch/>
        </p:blipFill>
        <p:spPr bwMode="auto">
          <a:xfrm>
            <a:off x="4572000" y="3695700"/>
            <a:ext cx="5105985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703513" y="2033588"/>
            <a:ext cx="3736975" cy="2798762"/>
            <a:chOff x="2703513" y="2033588"/>
            <a:chExt cx="3736975" cy="2798762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3513" y="2033588"/>
              <a:ext cx="3736975" cy="2798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706688" y="3939798"/>
              <a:ext cx="3733800" cy="892552"/>
            </a:xfrm>
            <a:prstGeom prst="rect">
              <a:avLst/>
            </a:prstGeom>
            <a:solidFill>
              <a:schemeClr val="accent1">
                <a:alpha val="35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zh-TW" altLang="en-US" sz="16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被</a:t>
              </a:r>
              <a:r>
                <a:rPr lang="en-US" altLang="zh-TW" sz="16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lang="zh-TW" altLang="en-US" sz="16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個漁籠纏繞而溺死的中華白海豚</a:t>
              </a:r>
              <a:endParaRPr lang="en-US" altLang="zh-TW" sz="1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r"/>
              <a:r>
                <a:rPr lang="en-US" altLang="zh-TW" dirty="0" smtClean="0">
                  <a:solidFill>
                    <a:schemeClr val="bg1"/>
                  </a:solidFill>
                </a:rPr>
                <a:t>Chinese white dolphin got entangled by 5 fish cages and drowned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498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4825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解決問題</a:t>
            </a:r>
            <a:endParaRPr lang="en-US" sz="3200" b="1" dirty="0" smtClean="0">
              <a:solidFill>
                <a:schemeClr val="accent5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sz="32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Tackling the problem</a:t>
            </a:r>
            <a:endParaRPr lang="en-US" sz="3200" b="1" dirty="0">
              <a:solidFill>
                <a:schemeClr val="accent5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4" name="Picture 2" descr="AFCD的圖片搜尋結果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5044" y="1295400"/>
            <a:ext cx="2284156" cy="86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eisure and Cultural Services Department的圖片搜尋結果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35616" y="2174583"/>
            <a:ext cx="1626858" cy="77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arine Department的圖片搜尋結果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35616" y="3061690"/>
            <a:ext cx="2064983" cy="67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Food and Environmental Hygiene Department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9683" y="1371601"/>
            <a:ext cx="2206944" cy="79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 descr="Environmental Protection Department的圖片搜尋結果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9681" y="3061690"/>
            <a:ext cx="3113319" cy="67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5" descr="drainage services department的圖片搜尋結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7" descr="drainage services department的圖片搜尋結果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9683" y="2286001"/>
            <a:ext cx="3089296" cy="61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-228600" y="1288026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清潔海岸</a:t>
            </a: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Clean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Shorelines</a:t>
            </a:r>
            <a:endParaRPr lang="en-US" sz="2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5616" y="4572000"/>
            <a:ext cx="995932" cy="166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-236184" y="4582626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育養海岸</a:t>
            </a: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Coastal Watch</a:t>
            </a:r>
            <a:endParaRPr lang="en-US" sz="2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65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88" y="-76201"/>
            <a:ext cx="9755188" cy="731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3159" y="2085859"/>
            <a:ext cx="301467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 rot="21240713">
            <a:off x="3864800" y="2575375"/>
            <a:ext cx="50305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oceans</a:t>
            </a:r>
            <a:r>
              <a:rPr lang="zh-TW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TW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海洋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 rot="622297">
            <a:off x="3921130" y="4502862"/>
            <a:ext cx="49178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ourselves </a:t>
            </a:r>
            <a:r>
              <a:rPr lang="zh-TW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我們</a:t>
            </a:r>
            <a:r>
              <a:rPr lang="zh-TW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3758584"/>
            <a:ext cx="313419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拯救</a:t>
            </a:r>
            <a:endParaRPr lang="en-US"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398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252536" y="2482552"/>
            <a:ext cx="5029200" cy="4114800"/>
            <a:chOff x="-228600" y="2667001"/>
            <a:chExt cx="5029200" cy="4114800"/>
          </a:xfrm>
        </p:grpSpPr>
        <p:sp>
          <p:nvSpPr>
            <p:cNvPr id="17" name="Rounded Rectangle 16"/>
            <p:cNvSpPr/>
            <p:nvPr/>
          </p:nvSpPr>
          <p:spPr>
            <a:xfrm>
              <a:off x="125980" y="2667001"/>
              <a:ext cx="4419600" cy="4114800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-228600" y="2732782"/>
              <a:ext cx="50292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ea typeface="Microsoft JhengHei" pitchFamily="34" charset="-120"/>
                </a:rPr>
                <a:t>減少</a:t>
              </a:r>
              <a:r>
                <a:rPr lang="zh-TW" altLang="en-US" sz="2800" b="1" dirty="0" smtClean="0">
                  <a:solidFill>
                    <a:schemeClr val="bg1"/>
                  </a:solidFill>
                  <a:ea typeface="Microsoft JhengHei" pitchFamily="34" charset="-120"/>
                </a:rPr>
                <a:t>使用塑膠及即棄產品</a:t>
              </a:r>
              <a:r>
                <a:rPr lang="zh-TW" altLang="en-US" sz="4000" b="1" dirty="0" smtClean="0">
                  <a:solidFill>
                    <a:schemeClr val="bg1"/>
                  </a:solidFill>
                  <a:ea typeface="Microsoft JhengHei" pitchFamily="34" charset="-120"/>
                </a:rPr>
                <a:t> </a:t>
              </a:r>
              <a:endParaRPr lang="en-US" altLang="zh-TW" sz="4000" b="1" dirty="0" smtClean="0">
                <a:solidFill>
                  <a:schemeClr val="bg1"/>
                </a:solidFill>
                <a:ea typeface="Microsoft JhengHei" pitchFamily="34" charset="-120"/>
              </a:endParaRPr>
            </a:p>
            <a:p>
              <a:pPr algn="ctr"/>
              <a:r>
                <a:rPr lang="en-US" altLang="zh-TW" sz="2400" b="1" dirty="0" smtClean="0">
                  <a:solidFill>
                    <a:schemeClr val="bg1"/>
                  </a:solidFill>
                  <a:ea typeface="Microsoft JhengHei" pitchFamily="34" charset="-120"/>
                </a:rPr>
                <a:t>Less plastic</a:t>
              </a:r>
              <a:r>
                <a:rPr lang="zh-TW" altLang="en-US" sz="2400" b="1" dirty="0" smtClean="0">
                  <a:solidFill>
                    <a:schemeClr val="bg1"/>
                  </a:solidFill>
                  <a:ea typeface="Microsoft JhengHei" pitchFamily="34" charset="-120"/>
                </a:rPr>
                <a:t> </a:t>
              </a:r>
              <a:r>
                <a:rPr lang="en-US" altLang="zh-TW" sz="2400" b="1" dirty="0" smtClean="0">
                  <a:solidFill>
                    <a:schemeClr val="bg1"/>
                  </a:solidFill>
                  <a:ea typeface="Microsoft JhengHei" pitchFamily="34" charset="-120"/>
                </a:rPr>
                <a:t>and disposable items</a:t>
              </a:r>
              <a:endParaRPr lang="zh-TW" altLang="en-US" sz="2400" b="1" dirty="0">
                <a:solidFill>
                  <a:schemeClr val="bg1"/>
                </a:solidFill>
                <a:ea typeface="Microsoft JhengHei" pitchFamily="34" charset="-12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960121" y="3977640"/>
              <a:ext cx="2651760" cy="2651760"/>
              <a:chOff x="960121" y="3949700"/>
              <a:chExt cx="2651760" cy="2651760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960121" y="394970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1143000" y="4144847"/>
                <a:ext cx="2286000" cy="2286000"/>
                <a:chOff x="5992048" y="1789173"/>
                <a:chExt cx="2286000" cy="2286000"/>
              </a:xfrm>
            </p:grpSpPr>
            <p:pic>
              <p:nvPicPr>
                <p:cNvPr id="6" name="Picture 4" descr="C:\Users\anniqa.law\Desktop\trash\thCA0YPUIN copy.png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28407">
                  <a:off x="6585286" y="2074382"/>
                  <a:ext cx="502602" cy="669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" name="Picture 7" descr="C:\Users\anniqa.law\Desktop\trash\thCA5D3Z2G copy.pn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-2"/>
                <a:stretch/>
              </p:blipFill>
              <p:spPr bwMode="auto">
                <a:xfrm rot="18485502">
                  <a:off x="6825063" y="3168349"/>
                  <a:ext cx="719531" cy="4181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" name="Picture 21" descr="C:\Users\anniqa.law\Desktop\trash\thCAQ4K430 copy.png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274212">
                  <a:off x="6371943" y="2442474"/>
                  <a:ext cx="330289" cy="53465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" name="Picture 24" descr="C:\Users\anniqa.law\Desktop\trash\thCAUZ704L copy.png"/>
                <p:cNvPicPr>
                  <a:picLocks noChangeAspect="1" noChangeArrowheads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438870">
                  <a:off x="7016842" y="2568501"/>
                  <a:ext cx="236414" cy="3339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" name="Picture 25" descr="C:\Users\anniqa.law\Desktop\trash\thCAV0YFFL copy.png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97853" y="3450865"/>
                  <a:ext cx="406968" cy="3128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Picture 19" descr="C:\Users\anniqa.law\Desktop\trash\thCAPH2EWA copy.png"/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796480" flipH="1">
                  <a:off x="6605125" y="2843480"/>
                  <a:ext cx="430219" cy="6426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25" descr="C:\Users\anniqa.law\Desktop\trash\thCAV0YFFL copy.png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501570">
                  <a:off x="7187557" y="2358281"/>
                  <a:ext cx="406968" cy="3128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12" descr="C:\Users\anniqa.law\Desktop\trash\thCAPH2EWA copy.png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278076">
                  <a:off x="7374247" y="2815831"/>
                  <a:ext cx="430038" cy="60005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Picture 13" descr="C:\Users\anniqa.law\Desktop\trash\thCAQ1Z17R copy.png"/>
                <p:cNvPicPr>
                  <a:picLocks noChangeAspect="1" noChangeArrowheads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25734" y="2289177"/>
                  <a:ext cx="511771" cy="534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Picture 24" descr="C:\Users\anniqa.law\Desktop\trash\thCAUZ704L copy.png"/>
                <p:cNvPicPr>
                  <a:picLocks noChangeAspect="1" noChangeArrowheads="1"/>
                </p:cNvPicPr>
                <p:nvPr/>
              </p:nvPicPr>
              <p:blipFill>
                <a:blip r:embed="rId6" cstate="email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438870">
                  <a:off x="6198440" y="3037564"/>
                  <a:ext cx="236414" cy="3339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" name="&quot;No&quot; Symbol 15"/>
                <p:cNvSpPr/>
                <p:nvPr/>
              </p:nvSpPr>
              <p:spPr>
                <a:xfrm>
                  <a:off x="5992048" y="1789173"/>
                  <a:ext cx="2286000" cy="2286000"/>
                </a:xfrm>
                <a:prstGeom prst="noSmoking">
                  <a:avLst>
                    <a:gd name="adj" fmla="val 5156"/>
                  </a:avLst>
                </a:prstGeom>
                <a:solidFill>
                  <a:srgbClr val="DA00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2" name="Group 1"/>
          <p:cNvGrpSpPr/>
          <p:nvPr/>
        </p:nvGrpSpPr>
        <p:grpSpPr>
          <a:xfrm>
            <a:off x="4355976" y="2455202"/>
            <a:ext cx="5029200" cy="4142150"/>
            <a:chOff x="4058002" y="842722"/>
            <a:chExt cx="5029200" cy="4142150"/>
          </a:xfrm>
        </p:grpSpPr>
        <p:sp>
          <p:nvSpPr>
            <p:cNvPr id="29" name="Rounded Rectangle 28"/>
            <p:cNvSpPr/>
            <p:nvPr/>
          </p:nvSpPr>
          <p:spPr>
            <a:xfrm>
              <a:off x="4279900" y="842722"/>
              <a:ext cx="4419600" cy="4114800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C:\Users\anniqa.law\Desktop\IMG_0022.JPG"/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82536" y="1112796"/>
              <a:ext cx="3814327" cy="2805037"/>
            </a:xfrm>
            <a:prstGeom prst="roundRect">
              <a:avLst>
                <a:gd name="adj" fmla="val 18364"/>
              </a:avLst>
            </a:prstGeom>
            <a:solidFill>
              <a:srgbClr val="FFFFFF"/>
            </a:solidFill>
            <a:ln w="1270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contourClr>
                <a:srgbClr val="C0C0C0"/>
              </a:contourClr>
            </a:sp3d>
            <a:extLst/>
          </p:spPr>
        </p:pic>
        <p:sp>
          <p:nvSpPr>
            <p:cNvPr id="30" name="Rectangle 29"/>
            <p:cNvSpPr/>
            <p:nvPr/>
          </p:nvSpPr>
          <p:spPr>
            <a:xfrm>
              <a:off x="4058002" y="3907654"/>
              <a:ext cx="50292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3600" b="1" dirty="0" smtClean="0">
                  <a:solidFill>
                    <a:schemeClr val="bg1"/>
                  </a:solidFill>
                  <a:ea typeface="Microsoft JhengHei" pitchFamily="34" charset="-120"/>
                </a:rPr>
                <a:t>實踐乾淨回收</a:t>
              </a:r>
              <a:r>
                <a:rPr lang="zh-TW" altLang="en-US" sz="4000" b="1" dirty="0" smtClean="0">
                  <a:solidFill>
                    <a:schemeClr val="bg1"/>
                  </a:solidFill>
                  <a:ea typeface="Microsoft JhengHei" pitchFamily="34" charset="-120"/>
                </a:rPr>
                <a:t> </a:t>
              </a:r>
              <a:endParaRPr lang="en-US" altLang="zh-TW" sz="4000" b="1" dirty="0" smtClean="0">
                <a:solidFill>
                  <a:schemeClr val="bg1"/>
                </a:solidFill>
                <a:ea typeface="Microsoft JhengHei" pitchFamily="34" charset="-120"/>
              </a:endParaRPr>
            </a:p>
            <a:p>
              <a:pPr algn="ctr"/>
              <a:r>
                <a:rPr lang="en-US" altLang="zh-TW" sz="2400" b="1" dirty="0" smtClean="0">
                  <a:solidFill>
                    <a:schemeClr val="bg1"/>
                  </a:solidFill>
                  <a:ea typeface="Microsoft JhengHei" pitchFamily="34" charset="-120"/>
                </a:rPr>
                <a:t>Practice GREEN recycling</a:t>
              </a:r>
              <a:endParaRPr lang="zh-TW" altLang="en-US" sz="2400" b="1" dirty="0">
                <a:solidFill>
                  <a:schemeClr val="bg1"/>
                </a:solidFill>
                <a:ea typeface="Microsoft JhengHei" pitchFamily="34" charset="-120"/>
              </a:endParaRPr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1127381" y="1297176"/>
            <a:ext cx="6849879" cy="1123712"/>
          </a:xfrm>
          <a:prstGeom prst="round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lnSpc>
                <a:spcPts val="3600"/>
              </a:lnSpc>
            </a:pPr>
            <a:r>
              <a:rPr kumimoji="1" lang="en-US" altLang="zh-TW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JhengHei" pitchFamily="34" charset="-120"/>
                <a:ea typeface="Microsoft JhengHei" pitchFamily="34" charset="-120"/>
                <a:cs typeface="Calibri" pitchFamily="34" charset="0"/>
              </a:rPr>
              <a:t>5R: </a:t>
            </a:r>
            <a:r>
              <a:rPr kumimoji="1" lang="zh-TW" altLang="en-US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JhengHei" pitchFamily="34" charset="-120"/>
                <a:ea typeface="Microsoft JhengHei" pitchFamily="34" charset="-120"/>
                <a:cs typeface="Calibri" pitchFamily="34" charset="0"/>
              </a:rPr>
              <a:t>減少、重用、替代、維修、回收</a:t>
            </a:r>
            <a:endParaRPr kumimoji="1" lang="en-US" altLang="zh-TW" sz="3200" b="1" dirty="0" smtClean="0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JhengHei" pitchFamily="34" charset="-120"/>
              <a:ea typeface="Microsoft JhengHei" pitchFamily="34" charset="-120"/>
              <a:cs typeface="Calibri" pitchFamily="34" charset="0"/>
            </a:endParaRPr>
          </a:p>
          <a:p>
            <a:pPr algn="ctr">
              <a:lnSpc>
                <a:spcPts val="3600"/>
              </a:lnSpc>
            </a:pPr>
            <a:r>
              <a:rPr kumimoji="1" lang="en-US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JhengHei" pitchFamily="34" charset="-120"/>
                <a:cs typeface="Calibri" pitchFamily="34" charset="0"/>
              </a:rPr>
              <a:t>5R: Reduce, Reuse, Replace, Repair, Recycle</a:t>
            </a:r>
            <a:endParaRPr kumimoji="1"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ea typeface="Microsoft JhengHei" pitchFamily="34" charset="-120"/>
              <a:cs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400" y="24825"/>
            <a:ext cx="8991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拯救海洋 拯救自己 </a:t>
            </a:r>
            <a:r>
              <a:rPr lang="en-US" altLang="zh-TW" sz="32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– </a:t>
            </a:r>
            <a:r>
              <a:rPr lang="zh-TW" altLang="en-US" sz="32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你還不行動嗎？</a:t>
            </a:r>
            <a:endParaRPr lang="en-US" sz="3200" b="1" dirty="0" smtClean="0">
              <a:solidFill>
                <a:schemeClr val="accent5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sz="20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The </a:t>
            </a:r>
            <a:r>
              <a:rPr lang="en-US" sz="2000" b="1" dirty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future of our oceans is in our hands – What are you waiting for?</a:t>
            </a:r>
          </a:p>
        </p:txBody>
      </p:sp>
    </p:spTree>
    <p:extLst>
      <p:ext uri="{BB962C8B-B14F-4D97-AF65-F5344CB8AC3E}">
        <p14:creationId xmlns:p14="http://schemas.microsoft.com/office/powerpoint/2010/main" val="263292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4825"/>
            <a:ext cx="8991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拯救海洋 拯救自己 </a:t>
            </a:r>
            <a:r>
              <a:rPr lang="en-US" altLang="zh-TW" sz="32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– </a:t>
            </a:r>
            <a:r>
              <a:rPr lang="zh-TW" altLang="en-US" sz="32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你還不行動嗎？</a:t>
            </a:r>
            <a:endParaRPr lang="en-US" sz="3200" b="1" dirty="0" smtClean="0">
              <a:solidFill>
                <a:schemeClr val="accent5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sz="20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The </a:t>
            </a:r>
            <a:r>
              <a:rPr lang="en-US" sz="2000" b="1" dirty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future of our oceans is in our hands – What are you waiting for?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495800" y="3070688"/>
            <a:ext cx="4737157" cy="3679364"/>
            <a:chOff x="5733021" y="3943175"/>
            <a:chExt cx="3330510" cy="2587021"/>
          </a:xfrm>
        </p:grpSpPr>
        <p:pic>
          <p:nvPicPr>
            <p:cNvPr id="6" name="Picture 3" descr="Q:\OPCF-Share\Photos &amp; Videos\Photos\Event Photos\PizzaExpress Mudflat Cleanup\Photo from Pizza Express\WQqrRxgKQwYw09hI95tv77YvdbPl4UlB-rPouy8eWRk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3021" y="3943175"/>
              <a:ext cx="3330510" cy="2583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5733021" y="6185720"/>
              <a:ext cx="3330510" cy="344476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1300" dirty="0" smtClean="0">
                  <a:solidFill>
                    <a:schemeClr val="tx1"/>
                  </a:solidFill>
                  <a:latin typeface="Microsoft JhengHei" pitchFamily="34" charset="-120"/>
                  <a:ea typeface="Microsoft JhengHei" pitchFamily="34" charset="-120"/>
                </a:rPr>
                <a:t>泥灘 </a:t>
              </a:r>
              <a:r>
                <a:rPr lang="en-US" altLang="zh-TW" sz="1300" dirty="0" smtClean="0">
                  <a:solidFill>
                    <a:schemeClr val="tx1"/>
                  </a:solidFill>
                  <a:latin typeface="Microsoft JhengHei" pitchFamily="34" charset="-120"/>
                  <a:ea typeface="Microsoft JhengHei" pitchFamily="34" charset="-120"/>
                </a:rPr>
                <a:t>/ </a:t>
              </a:r>
              <a:r>
                <a:rPr lang="zh-TW" altLang="en-US" sz="1300" dirty="0" smtClean="0">
                  <a:solidFill>
                    <a:schemeClr val="tx1"/>
                  </a:solidFill>
                  <a:latin typeface="Microsoft JhengHei" pitchFamily="34" charset="-120"/>
                  <a:ea typeface="Microsoft JhengHei" pitchFamily="34" charset="-120"/>
                </a:rPr>
                <a:t>海岸清潔活動</a:t>
              </a:r>
              <a:r>
                <a:rPr lang="en-US" altLang="zh-TW" sz="1300" dirty="0" smtClean="0">
                  <a:solidFill>
                    <a:schemeClr val="tx1"/>
                  </a:solidFill>
                  <a:latin typeface="Microsoft JhengHei" pitchFamily="34" charset="-120"/>
                  <a:ea typeface="Microsoft JhengHei" pitchFamily="34" charset="-120"/>
                </a:rPr>
                <a:t/>
              </a:r>
              <a:br>
                <a:rPr lang="en-US" altLang="zh-TW" sz="1300" dirty="0" smtClean="0">
                  <a:solidFill>
                    <a:schemeClr val="tx1"/>
                  </a:solidFill>
                  <a:latin typeface="Microsoft JhengHei" pitchFamily="34" charset="-120"/>
                  <a:ea typeface="Microsoft JhengHei" pitchFamily="34" charset="-120"/>
                </a:rPr>
              </a:br>
              <a:r>
                <a:rPr lang="en-US" sz="1300" dirty="0" smtClean="0">
                  <a:solidFill>
                    <a:schemeClr val="tx1"/>
                  </a:solidFill>
                  <a:ea typeface="Microsoft JhengHei" pitchFamily="34" charset="-120"/>
                </a:rPr>
                <a:t>Mudflats </a:t>
              </a:r>
              <a:r>
                <a:rPr lang="en-US" sz="1300" dirty="0">
                  <a:solidFill>
                    <a:schemeClr val="tx1"/>
                  </a:solidFill>
                  <a:ea typeface="Microsoft JhengHei" pitchFamily="34" charset="-120"/>
                </a:rPr>
                <a:t>/ Coastal Clean-up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63910" y="1372707"/>
            <a:ext cx="4495801" cy="3081570"/>
            <a:chOff x="-76200" y="1447800"/>
            <a:chExt cx="4914455" cy="3310170"/>
          </a:xfrm>
        </p:grpSpPr>
        <p:pic>
          <p:nvPicPr>
            <p:cNvPr id="5122" name="Picture 2" descr="Q:\OPCF-Share\Communication\Press Release\2017\20170601 NoStraw_Announcement\Selected\JCC_8277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1447800"/>
              <a:ext cx="4914454" cy="3276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 bwMode="auto">
            <a:xfrm>
              <a:off x="-76199" y="4268043"/>
              <a:ext cx="4914454" cy="489927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1300" dirty="0">
                  <a:solidFill>
                    <a:schemeClr val="tx1"/>
                  </a:solidFill>
                  <a:latin typeface="Microsoft JhengHei" pitchFamily="34" charset="-120"/>
                  <a:ea typeface="Microsoft JhengHei" pitchFamily="34" charset="-120"/>
                </a:rPr>
                <a:t>走飲筒吖唔該！</a:t>
              </a:r>
              <a:r>
                <a:rPr lang="en-US" altLang="zh-TW" sz="1300" dirty="0" smtClean="0">
                  <a:solidFill>
                    <a:schemeClr val="tx1"/>
                  </a:solidFill>
                  <a:latin typeface="Microsoft JhengHei" pitchFamily="34" charset="-120"/>
                  <a:ea typeface="Microsoft JhengHei" pitchFamily="34" charset="-120"/>
                </a:rPr>
                <a:t/>
              </a:r>
              <a:br>
                <a:rPr lang="en-US" altLang="zh-TW" sz="1300" dirty="0" smtClean="0">
                  <a:solidFill>
                    <a:schemeClr val="tx1"/>
                  </a:solidFill>
                  <a:latin typeface="Microsoft JhengHei" pitchFamily="34" charset="-120"/>
                  <a:ea typeface="Microsoft JhengHei" pitchFamily="34" charset="-120"/>
                </a:rPr>
              </a:br>
              <a:r>
                <a:rPr lang="en-US" altLang="zh-TW" sz="1300" dirty="0" smtClean="0">
                  <a:solidFill>
                    <a:schemeClr val="tx1"/>
                  </a:solidFill>
                  <a:ea typeface="Microsoft JhengHei" pitchFamily="34" charset="-120"/>
                </a:rPr>
                <a:t>No straw, thanks!</a:t>
              </a:r>
              <a:endParaRPr lang="en-US" sz="1300" dirty="0">
                <a:solidFill>
                  <a:schemeClr val="tx1"/>
                </a:solidFill>
                <a:ea typeface="Microsoft JhengHei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277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niqa.law\Desktop\IMG_20141116_10381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89721" y="6263142"/>
            <a:ext cx="7315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  <a:tabLst>
                <a:tab pos="5543550" algn="l"/>
              </a:tabLst>
            </a:pPr>
            <a:r>
              <a:rPr lang="en-US" altLang="zh-TW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繁黑體 Std B" pitchFamily="34" charset="-120"/>
              </a:rPr>
              <a:t>Can We Live Without the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繁黑體 Std B" pitchFamily="34" charset="-120"/>
              </a:rPr>
              <a:t> </a:t>
            </a:r>
            <a:r>
              <a:rPr lang="en-US" altLang="zh-TW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繁黑體 Std B" pitchFamily="34" charset="-120"/>
              </a:rPr>
              <a:t>Oceans?</a:t>
            </a:r>
            <a:endParaRPr lang="en-US" altLang="zh-TW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 pitchFamily="34" charset="-120"/>
            </a:endParaRPr>
          </a:p>
        </p:txBody>
      </p:sp>
      <p:sp>
        <p:nvSpPr>
          <p:cNvPr id="7" name="Chevron 6"/>
          <p:cNvSpPr/>
          <p:nvPr/>
        </p:nvSpPr>
        <p:spPr>
          <a:xfrm rot="17976463">
            <a:off x="1994052" y="2211415"/>
            <a:ext cx="481635" cy="595395"/>
          </a:xfrm>
          <a:prstGeom prst="chevron">
            <a:avLst>
              <a:gd name="adj" fmla="val 6944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 rot="21225994">
            <a:off x="150549" y="1126654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我</a:t>
            </a:r>
            <a:r>
              <a:rPr lang="zh-TW" altLang="en-US" sz="7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們 </a:t>
            </a:r>
            <a:r>
              <a:rPr lang="zh-TW" altLang="en-US" sz="7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海</a:t>
            </a:r>
            <a:r>
              <a:rPr lang="zh-TW" altLang="en-US" sz="7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洋</a:t>
            </a:r>
            <a:r>
              <a:rPr lang="en-US" altLang="zh-TW" sz="7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  <a:endParaRPr lang="en-US" sz="7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 rot="21174333">
            <a:off x="176717" y="2702499"/>
            <a:ext cx="3188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能沒有</a:t>
            </a:r>
            <a:endParaRPr lang="en-US" sz="5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7239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914399" y="1513582"/>
            <a:ext cx="5414141" cy="1839218"/>
            <a:chOff x="986659" y="454244"/>
            <a:chExt cx="5414141" cy="1839218"/>
          </a:xfrm>
        </p:grpSpPr>
        <p:pic>
          <p:nvPicPr>
            <p:cNvPr id="3074" name="Picture 2" descr="Q:\OPCF-Share\Photos &amp; Videos\Photos\Seafood_StockPhoto\Joe Cheung\20130210_180255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659" y="454244"/>
              <a:ext cx="2442341" cy="1831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429000" y="1216244"/>
              <a:ext cx="2971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>
                  <a:solidFill>
                    <a:schemeClr val="accent5"/>
                  </a:solidFill>
                  <a:latin typeface="微軟正黑體" pitchFamily="34" charset="-120"/>
                  <a:ea typeface="微軟正黑體" pitchFamily="34" charset="-120"/>
                </a:rPr>
                <a:t>供應食物</a:t>
              </a:r>
              <a:endParaRPr lang="en-US" altLang="zh-TW" sz="32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en-US" sz="3200" b="1" dirty="0" smtClean="0">
                  <a:solidFill>
                    <a:schemeClr val="accent5"/>
                  </a:solidFill>
                  <a:latin typeface="微軟正黑體" pitchFamily="34" charset="-120"/>
                  <a:ea typeface="微軟正黑體" pitchFamily="34" charset="-120"/>
                </a:rPr>
                <a:t>Food provider</a:t>
              </a:r>
              <a:endParaRPr lang="en-US" sz="3200" b="1" dirty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986659" y="2286000"/>
              <a:ext cx="5414141" cy="4016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 rot="1064891">
            <a:off x="6122332" y="1767750"/>
            <a:ext cx="27847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  <a:tabLst>
                <a:tab pos="5543550" algn="l"/>
              </a:tabLst>
            </a:pPr>
            <a:r>
              <a:rPr lang="zh-TW" alt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繁黑體 Std B" pitchFamily="34" charset="-120"/>
              </a:rPr>
              <a:t>還有甚麼</a:t>
            </a:r>
            <a:r>
              <a:rPr lang="en-US" altLang="zh-TW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繁黑體 Std B" pitchFamily="34" charset="-120"/>
              </a:rPr>
              <a:t>?</a:t>
            </a:r>
          </a:p>
          <a:p>
            <a:pPr>
              <a:lnSpc>
                <a:spcPts val="3600"/>
              </a:lnSpc>
              <a:tabLst>
                <a:tab pos="5543550" algn="l"/>
              </a:tabLst>
            </a:pPr>
            <a:r>
              <a:rPr lang="en-US" altLang="zh-TW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繁黑體 Std B" pitchFamily="34" charset="-120"/>
              </a:rPr>
              <a:t>Any more?</a:t>
            </a:r>
            <a:endParaRPr lang="en-US" altLang="zh-TW" sz="4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 pitchFamily="34" charset="-12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14400" y="4016070"/>
            <a:ext cx="7176796" cy="2003730"/>
            <a:chOff x="914400" y="754725"/>
            <a:chExt cx="7176796" cy="2003730"/>
          </a:xfrm>
        </p:grpSpPr>
        <p:grpSp>
          <p:nvGrpSpPr>
            <p:cNvPr id="18" name="Group 17"/>
            <p:cNvGrpSpPr/>
            <p:nvPr/>
          </p:nvGrpSpPr>
          <p:grpSpPr>
            <a:xfrm>
              <a:off x="914400" y="1188795"/>
              <a:ext cx="7176796" cy="1569660"/>
              <a:chOff x="1968582" y="2788487"/>
              <a:chExt cx="10285194" cy="1569660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968582" y="2788487"/>
                <a:ext cx="698011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3200" b="1" dirty="0" smtClean="0">
                    <a:solidFill>
                      <a:schemeClr val="accent5"/>
                    </a:solidFill>
                    <a:latin typeface="微軟正黑體" pitchFamily="34" charset="-120"/>
                    <a:ea typeface="微軟正黑體" pitchFamily="34" charset="-120"/>
                  </a:rPr>
                  <a:t>大氣層的調節</a:t>
                </a:r>
                <a:endParaRPr lang="en-US" sz="3200" b="1" dirty="0">
                  <a:solidFill>
                    <a:schemeClr val="accent5"/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sz="3200" b="1" dirty="0" smtClean="0">
                    <a:solidFill>
                      <a:schemeClr val="accent5"/>
                    </a:solidFill>
                    <a:latin typeface="微軟正黑體" pitchFamily="34" charset="-120"/>
                    <a:ea typeface="微軟正黑體" pitchFamily="34" charset="-120"/>
                  </a:rPr>
                  <a:t>Regulation </a:t>
                </a:r>
                <a:r>
                  <a:rPr lang="en-US" sz="3200" b="1" dirty="0">
                    <a:solidFill>
                      <a:schemeClr val="accent5"/>
                    </a:solidFill>
                    <a:latin typeface="微軟正黑體" pitchFamily="34" charset="-120"/>
                    <a:ea typeface="微軟正黑體" pitchFamily="34" charset="-120"/>
                  </a:rPr>
                  <a:t>of the </a:t>
                </a:r>
                <a:endParaRPr lang="en-US" sz="3200" b="1" dirty="0" smtClean="0">
                  <a:solidFill>
                    <a:schemeClr val="accent5"/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sz="3200" b="1" dirty="0" smtClean="0">
                    <a:solidFill>
                      <a:schemeClr val="accent5"/>
                    </a:solidFill>
                    <a:latin typeface="微軟正黑體" pitchFamily="34" charset="-120"/>
                    <a:ea typeface="微軟正黑體" pitchFamily="34" charset="-120"/>
                  </a:rPr>
                  <a:t>atmosphere</a:t>
                </a:r>
                <a:endParaRPr lang="en-US" sz="3200" b="1" dirty="0">
                  <a:solidFill>
                    <a:schemeClr val="accent5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1968582" y="4343400"/>
                <a:ext cx="10285194" cy="0"/>
              </a:xfrm>
              <a:prstGeom prst="line">
                <a:avLst/>
              </a:prstGeom>
              <a:ln w="285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Picture 3" descr="Q:\OPCF-Share\Community_Education\HSC Rearing Programme\HSC selected Photos\HPN_seagrass bed_CandyLee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7087" y="754725"/>
              <a:ext cx="3004109" cy="1989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/>
          <p:cNvSpPr txBox="1"/>
          <p:nvPr/>
        </p:nvSpPr>
        <p:spPr>
          <a:xfrm>
            <a:off x="152400" y="24825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海洋提供給我們的生</a:t>
            </a:r>
            <a:r>
              <a:rPr lang="zh-TW" altLang="en-US" sz="3200" b="1" dirty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態服務</a:t>
            </a:r>
            <a:endParaRPr lang="en-US" sz="3200" b="1" dirty="0" smtClean="0">
              <a:solidFill>
                <a:schemeClr val="accent5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32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Eco-services provided by the oceans</a:t>
            </a:r>
            <a:endParaRPr lang="en-US" sz="3200" b="1" dirty="0">
              <a:solidFill>
                <a:schemeClr val="accent5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819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20331" y="2684068"/>
            <a:ext cx="7772400" cy="1790989"/>
            <a:chOff x="73091" y="4533611"/>
            <a:chExt cx="7772400" cy="1790989"/>
          </a:xfrm>
        </p:grpSpPr>
        <p:sp>
          <p:nvSpPr>
            <p:cNvPr id="9" name="TextBox 8"/>
            <p:cNvSpPr txBox="1"/>
            <p:nvPr/>
          </p:nvSpPr>
          <p:spPr>
            <a:xfrm>
              <a:off x="3197291" y="4533611"/>
              <a:ext cx="4495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accent5"/>
                  </a:solidFill>
                  <a:latin typeface="微軟正黑體" pitchFamily="34" charset="-120"/>
                  <a:ea typeface="微軟正黑體" pitchFamily="34" charset="-120"/>
                </a:rPr>
                <a:t>發現</a:t>
              </a:r>
              <a:r>
                <a:rPr lang="en-US" altLang="zh-TW" sz="2400" b="1" dirty="0" smtClean="0">
                  <a:solidFill>
                    <a:schemeClr val="accent5"/>
                  </a:solidFill>
                  <a:latin typeface="微軟正黑體" pitchFamily="34" charset="-120"/>
                  <a:ea typeface="微軟正黑體" pitchFamily="34" charset="-120"/>
                </a:rPr>
                <a:t>/</a:t>
              </a:r>
              <a:r>
                <a:rPr lang="zh-TW" altLang="en-US" sz="2400" b="1" dirty="0" smtClean="0">
                  <a:solidFill>
                    <a:schemeClr val="accent5"/>
                  </a:solidFill>
                  <a:latin typeface="微軟正黑體" pitchFamily="34" charset="-120"/>
                  <a:ea typeface="微軟正黑體" pitchFamily="34" charset="-120"/>
                </a:rPr>
                <a:t>尚未發現物種之醫療價值</a:t>
              </a:r>
              <a:endParaRPr lang="en-US" sz="24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en-US" sz="2400" b="1" dirty="0" smtClean="0">
                  <a:solidFill>
                    <a:schemeClr val="accent5"/>
                  </a:solidFill>
                  <a:latin typeface="微軟正黑體" pitchFamily="34" charset="-120"/>
                  <a:ea typeface="微軟正黑體" pitchFamily="34" charset="-120"/>
                </a:rPr>
                <a:t>Medical </a:t>
              </a:r>
              <a:r>
                <a:rPr lang="en-US" sz="2400" b="1" dirty="0">
                  <a:solidFill>
                    <a:schemeClr val="accent5"/>
                  </a:solidFill>
                  <a:latin typeface="微軟正黑體" pitchFamily="34" charset="-120"/>
                  <a:ea typeface="微軟正黑體" pitchFamily="34" charset="-120"/>
                </a:rPr>
                <a:t>of the discovered/ the not yet discovered species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73091" y="6313308"/>
              <a:ext cx="7772400" cy="11292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520331" y="4857558"/>
            <a:ext cx="7798461" cy="1619442"/>
            <a:chOff x="67338" y="4705158"/>
            <a:chExt cx="7798461" cy="1619442"/>
          </a:xfrm>
        </p:grpSpPr>
        <p:sp>
          <p:nvSpPr>
            <p:cNvPr id="23" name="TextBox 22"/>
            <p:cNvSpPr txBox="1"/>
            <p:nvPr/>
          </p:nvSpPr>
          <p:spPr>
            <a:xfrm>
              <a:off x="67338" y="4754940"/>
              <a:ext cx="4724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>
                  <a:solidFill>
                    <a:schemeClr val="accent5"/>
                  </a:solidFill>
                  <a:latin typeface="微軟正黑體" pitchFamily="34" charset="-120"/>
                  <a:ea typeface="微軟正黑體" pitchFamily="34" charset="-120"/>
                </a:rPr>
                <a:t>美麗的海洋生物的棲息地</a:t>
              </a:r>
              <a:endParaRPr lang="en-US" sz="32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en-US" sz="3200" b="1" dirty="0" smtClean="0">
                  <a:solidFill>
                    <a:schemeClr val="accent5"/>
                  </a:solidFill>
                  <a:latin typeface="微軟正黑體" pitchFamily="34" charset="-120"/>
                  <a:ea typeface="微軟正黑體" pitchFamily="34" charset="-120"/>
                </a:rPr>
                <a:t>Habitat of beautiful aquatic organisms</a:t>
              </a:r>
              <a:endParaRPr lang="en-US" sz="3200" b="1" dirty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73558" y="6305358"/>
              <a:ext cx="7792241" cy="12713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5" descr="C:\Users\janet.ho\Downloads\tropical-1034019_1920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3998" y="4705158"/>
              <a:ext cx="2311801" cy="16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2209800" y="443332"/>
            <a:ext cx="6400800" cy="1747520"/>
            <a:chOff x="2514600" y="2595880"/>
            <a:chExt cx="6400800" cy="1747520"/>
          </a:xfrm>
        </p:grpSpPr>
        <p:sp>
          <p:nvSpPr>
            <p:cNvPr id="27" name="TextBox 26"/>
            <p:cNvSpPr txBox="1"/>
            <p:nvPr/>
          </p:nvSpPr>
          <p:spPr>
            <a:xfrm>
              <a:off x="2514600" y="3243653"/>
              <a:ext cx="6400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>
                  <a:solidFill>
                    <a:schemeClr val="accent5"/>
                  </a:solidFill>
                  <a:latin typeface="微軟正黑體" pitchFamily="34" charset="-120"/>
                  <a:ea typeface="微軟正黑體" pitchFamily="34" charset="-120"/>
                </a:rPr>
                <a:t>水上活動</a:t>
              </a:r>
              <a:endParaRPr lang="en-US" altLang="zh-TW" sz="32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en-US" sz="3200" b="1" dirty="0" smtClean="0">
                  <a:solidFill>
                    <a:schemeClr val="accent5"/>
                  </a:solidFill>
                  <a:latin typeface="微軟正黑體" pitchFamily="34" charset="-120"/>
                  <a:ea typeface="微軟正黑體" pitchFamily="34" charset="-120"/>
                </a:rPr>
                <a:t>Aquatic activities</a:t>
              </a:r>
              <a:endParaRPr lang="en-US" sz="3200" b="1" dirty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2514600" y="4343400"/>
              <a:ext cx="6096000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3" descr="C:\Users\janet.ho\Downloads\surfing-2185086_1920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9320" y="2595880"/>
              <a:ext cx="2621280" cy="1747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865" y="2590800"/>
            <a:ext cx="2859087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496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OPCF\Marine_Debris_Photos\IMG_20150513_15105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1" y="-152400"/>
            <a:ext cx="10071687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 rot="1015008">
            <a:off x="4769939" y="175049"/>
            <a:ext cx="4150259" cy="2483862"/>
            <a:chOff x="313034" y="102174"/>
            <a:chExt cx="3718187" cy="2225275"/>
          </a:xfrm>
        </p:grpSpPr>
        <p:sp>
          <p:nvSpPr>
            <p:cNvPr id="4" name="TextBox 3"/>
            <p:cNvSpPr txBox="1"/>
            <p:nvPr/>
          </p:nvSpPr>
          <p:spPr>
            <a:xfrm rot="20875413">
              <a:off x="313034" y="630560"/>
              <a:ext cx="19712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6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活在</a:t>
              </a:r>
              <a:endParaRPr lang="en-US" sz="6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404957">
              <a:off x="3372831" y="676727"/>
              <a:ext cx="6583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?</a:t>
              </a:r>
              <a:endParaRPr lang="en-US" sz="5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 rot="16697071">
              <a:off x="2106206" y="1179448"/>
              <a:ext cx="323182" cy="399516"/>
            </a:xfrm>
            <a:prstGeom prst="chevron">
              <a:avLst>
                <a:gd name="adj" fmla="val 64665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301401">
              <a:off x="2144571" y="102174"/>
              <a:ext cx="11506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8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海</a:t>
              </a:r>
              <a:endParaRPr lang="en-US" sz="8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875413">
              <a:off x="1130521" y="1496452"/>
              <a:ext cx="19712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垃圾</a:t>
              </a:r>
              <a:endParaRPr lang="en-US" sz="4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 rot="512192">
            <a:off x="1333912" y="1964583"/>
            <a:ext cx="71016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</a:t>
            </a: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ocean   ?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hevron 13"/>
          <p:cNvSpPr/>
          <p:nvPr/>
        </p:nvSpPr>
        <p:spPr>
          <a:xfrm rot="15693169">
            <a:off x="7675232" y="3846748"/>
            <a:ext cx="360737" cy="445942"/>
          </a:xfrm>
          <a:prstGeom prst="chevron">
            <a:avLst>
              <a:gd name="adj" fmla="val 64665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0544373">
            <a:off x="6748364" y="4284419"/>
            <a:ext cx="18918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trash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983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57324"/>
            <a:ext cx="32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海洋垃圾 </a:t>
            </a:r>
            <a:r>
              <a:rPr lang="en-US" sz="32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Marine debris</a:t>
            </a:r>
            <a:endParaRPr lang="en-US" sz="3200" b="1" dirty="0">
              <a:solidFill>
                <a:schemeClr val="accent5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061" y="-773571"/>
            <a:ext cx="4975225" cy="370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8" y="2926891"/>
            <a:ext cx="4975225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1437068"/>
            <a:ext cx="4281261" cy="5649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41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Q:\OPCF-Share\Photos &amp; Videos\Photos\Plastic spill\Frequent Use Photo\P108088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8677" y="1375159"/>
            <a:ext cx="2605203" cy="193776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33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6" name="TextBox 5"/>
          <p:cNvSpPr txBox="1"/>
          <p:nvPr/>
        </p:nvSpPr>
        <p:spPr>
          <a:xfrm>
            <a:off x="304800" y="257324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微膠</a:t>
            </a:r>
            <a:r>
              <a:rPr lang="zh-TW" altLang="en-US" sz="32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粒</a:t>
            </a:r>
            <a:endParaRPr lang="en-US" altLang="zh-TW" sz="3200" b="1" dirty="0" smtClean="0">
              <a:solidFill>
                <a:schemeClr val="accent5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sz="24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Microbeads/</a:t>
            </a:r>
            <a:r>
              <a:rPr lang="en-US" sz="2400" b="1" dirty="0" err="1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microplastics</a:t>
            </a:r>
            <a:endParaRPr lang="en-US" sz="2400" b="1" dirty="0">
              <a:solidFill>
                <a:schemeClr val="accent5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4" name="Picture 2" descr="C:\Users\janet.ho\Downloads\toothpaste-1786388_192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880" y="3810000"/>
            <a:ext cx="4764920" cy="317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OPCF\Marine_Debris_Photos\plastic pellet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3308161"/>
            <a:ext cx="4721980" cy="354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janet.ho\Desktop\guise-1533853_960_72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880" y="-78015"/>
            <a:ext cx="5222120" cy="391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65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Q:\OPCF-Share\Photos &amp; Videos\Photos\Animal pics\Marine Debris\Underwater Rubbish\Shadow\with marine life\IMG_1892m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3768" y="4441200"/>
            <a:ext cx="2855745" cy="214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Q:\OPCF-Share\Photos &amp; Videos\Photos\Animal pics\Marine Debris\Underwater Rubbish\Shadow\DSCF253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5300" y="3027120"/>
            <a:ext cx="32258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57458"/>
            <a:ext cx="38862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The Great Pacific Garbage </a:t>
            </a:r>
            <a:r>
              <a:rPr lang="en-US" dirty="0" smtClean="0">
                <a:solidFill>
                  <a:srgbClr val="002060"/>
                </a:solidFill>
              </a:rPr>
              <a:t>Patch</a:t>
            </a:r>
            <a:endParaRPr lang="en-US" dirty="0">
              <a:solidFill>
                <a:srgbClr val="00206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09600" y="1219200"/>
            <a:ext cx="7696200" cy="584776"/>
            <a:chOff x="609600" y="786824"/>
            <a:chExt cx="7696200" cy="584776"/>
          </a:xfrm>
        </p:grpSpPr>
        <p:sp>
          <p:nvSpPr>
            <p:cNvPr id="6" name="TextBox 5"/>
            <p:cNvSpPr txBox="1"/>
            <p:nvPr/>
          </p:nvSpPr>
          <p:spPr>
            <a:xfrm>
              <a:off x="609600" y="786825"/>
              <a:ext cx="3276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 smtClean="0">
                  <a:solidFill>
                    <a:schemeClr val="accent1"/>
                  </a:solidFill>
                  <a:latin typeface="微軟正黑體" pitchFamily="34" charset="-120"/>
                  <a:ea typeface="微軟正黑體" pitchFamily="34" charset="-120"/>
                </a:rPr>
                <a:t>全球性 </a:t>
              </a:r>
              <a:r>
                <a:rPr lang="en-US" altLang="zh-TW" sz="3200" b="1" dirty="0" smtClean="0">
                  <a:solidFill>
                    <a:schemeClr val="accent1"/>
                  </a:solidFill>
                  <a:latin typeface="微軟正黑體" pitchFamily="34" charset="-120"/>
                  <a:ea typeface="微軟正黑體" pitchFamily="34" charset="-120"/>
                </a:rPr>
                <a:t>Globally</a:t>
              </a:r>
              <a:endParaRPr lang="en-US" sz="3200" b="1" dirty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34000" y="786824"/>
              <a:ext cx="2971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 smtClean="0">
                  <a:solidFill>
                    <a:schemeClr val="accent1"/>
                  </a:solidFill>
                  <a:latin typeface="微軟正黑體" pitchFamily="34" charset="-120"/>
                  <a:ea typeface="微軟正黑體" pitchFamily="34" charset="-120"/>
                </a:rPr>
                <a:t>香港 </a:t>
              </a:r>
              <a:r>
                <a:rPr lang="en-US" altLang="zh-TW" sz="3200" b="1" dirty="0" smtClean="0">
                  <a:solidFill>
                    <a:schemeClr val="accent1"/>
                  </a:solidFill>
                  <a:latin typeface="微軟正黑體" pitchFamily="34" charset="-120"/>
                  <a:ea typeface="微軟正黑體" pitchFamily="34" charset="-120"/>
                </a:rPr>
                <a:t>HK</a:t>
              </a:r>
              <a:endParaRPr lang="en-US" sz="3200" b="1" dirty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52400" y="24825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海洋垃圾問題有多嚴重</a:t>
            </a:r>
            <a:r>
              <a:rPr lang="en-US" altLang="zh-TW" sz="32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  <a:endParaRPr lang="en-US" sz="3200" b="1" dirty="0" smtClean="0">
              <a:solidFill>
                <a:schemeClr val="accent5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sz="32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How serious is the marine debris issue now?</a:t>
            </a:r>
            <a:endParaRPr lang="en-US" sz="3200" b="1" dirty="0">
              <a:solidFill>
                <a:schemeClr val="accent5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791200" y="1810728"/>
            <a:ext cx="3886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Lap Sap Wan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343400" y="1971554"/>
            <a:ext cx="1143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VS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Picture 2" descr="C:\Users\anniqa.law\Desktop\DSCF9602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57200" y="3801147"/>
            <a:ext cx="2971800" cy="235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30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iqa.law\Desktop\58953_474529986717_5831332_n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95"/>
          <a:stretch/>
        </p:blipFill>
        <p:spPr bwMode="auto">
          <a:xfrm>
            <a:off x="-76200" y="-77575"/>
            <a:ext cx="9220200" cy="693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381000"/>
            <a:ext cx="824411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there so much trash?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 rot="21010777">
            <a:off x="2036521" y="2666937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點</a:t>
            </a:r>
            <a:endParaRPr 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 rot="311451">
            <a:off x="2989308" y="3815022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解</a:t>
            </a:r>
            <a:endParaRPr 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 rot="20972739">
            <a:off x="4081376" y="5083104"/>
            <a:ext cx="72648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?</a:t>
            </a:r>
            <a:endParaRPr 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399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3553</TotalTime>
  <Words>428</Words>
  <Application>Microsoft Office PowerPoint</Application>
  <PresentationFormat>On-screen Show (4:3)</PresentationFormat>
  <Paragraphs>76</Paragraphs>
  <Slides>15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全城走飲筒 No straw, thanks!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香港的海豚保育</dc:title>
  <dc:creator>Cindy Yuen</dc:creator>
  <cp:lastModifiedBy>Candy Lee Ga Wun</cp:lastModifiedBy>
  <cp:revision>278</cp:revision>
  <dcterms:created xsi:type="dcterms:W3CDTF">2014-11-07T01:33:35Z</dcterms:created>
  <dcterms:modified xsi:type="dcterms:W3CDTF">2017-06-19T08:39:55Z</dcterms:modified>
</cp:coreProperties>
</file>